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rels" ContentType="application/vnd.openxmlformats-package.relationships+xml"/>
  <Default Extension="gif" ContentType="image/gif"/>
  <Default Extension="png" ContentType="image/png"/>
  <Default Extension="bmp" ContentType="image/bmp"/>
  <Default Extension="emf" ContentType="image/x-emf"/>
  <Default Extension="wmf" ContentType="image/x-wmf"/>
  <Default Extension="tiff" ContentType="image/tiff"/>
  <Default Extension="jpg" ContentType="application/octet-stream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 xmlns:a="http://schemas.openxmlformats.org/drawingml/2006/main" xmlns:r="http://schemas.openxmlformats.org/officeDocument/2006/relationships" xmlns:p="http://schemas.openxmlformats.org/presentationml/2006/main"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</p:sldIdLst>
  <p:sldSz cx="9144000" cy="6858000" type="screen4x3"/>
  <p:notesSz cx="6858000" cy="9144000"/>
  <p:custDataLst>
    <p:tags r:id="rId3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2" d="100"/>
          <a:sy n="92" d="100"/>
        </p:scale>
        <p:origin x="-1376" y="-10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

<Relationships  xmlns="http://schemas.openxmlformats.org/package/2006/relationships">
<Relationship Id="rId3" Type="http://schemas.openxmlformats.org/officeDocument/2006/relationships/tags" Target="tags/tag1.xml"/>
<Relationship Id="rId4" Type="http://schemas.openxmlformats.org/officeDocument/2006/relationships/presProps" Target="presProps.xml"/>
<Relationship Id="rId5" Type="http://schemas.openxmlformats.org/officeDocument/2006/relationships/viewProps" Target="viewProps.xml"/>
<Relationship Id="rId6" Type="http://schemas.openxmlformats.org/officeDocument/2006/relationships/theme" Target="theme/theme1.xml"/>
<Relationship Id="rId7" Type="http://schemas.openxmlformats.org/officeDocument/2006/relationships/tableStyles" Target="tableStyles.xml"/>
<Relationship Id="rId1" Type="http://schemas.openxmlformats.org/officeDocument/2006/relationships/slideMaster" Target="slideMasters/slideMaster1.xml"/>
<Relationship Id="rId2" Type="http://schemas.openxmlformats.org/officeDocument/2006/relationships/printerSettings" Target="printerSettings/printerSettings1.bin"/>
<Relationship Id="rId8" Type="http://schemas.openxmlformats.org/officeDocument/2006/relationships/slide" Target="slides/slide1.xml"/>
<Relationship Id="rId9" Type="http://schemas.openxmlformats.org/officeDocument/2006/relationships/slide" Target="slides/slide2.xml"/>
<Relationship Id="rId10" Type="http://schemas.openxmlformats.org/officeDocument/2006/relationships/slide" Target="slides/slide3.xml"/>
<Relationship Id="rId11" Type="http://schemas.openxmlformats.org/officeDocument/2006/relationships/slide" Target="slides/slide4.xml"/>
<Relationship Id="rId12" Type="http://schemas.openxmlformats.org/officeDocument/2006/relationships/slide" Target="slides/slide5.xml"/>
<Relationship Id="rId13" Type="http://schemas.openxmlformats.org/officeDocument/2006/relationships/slide" Target="slides/slide6.xml"/>
<Relationship Id="rId14" Type="http://schemas.openxmlformats.org/officeDocument/2006/relationships/slide" Target="slides/slide7.xml"/>
<Relationship Id="rId15" Type="http://schemas.openxmlformats.org/officeDocument/2006/relationships/slide" Target="slides/slide8.xml"/>
<Relationship Id="rId16" Type="http://schemas.openxmlformats.org/officeDocument/2006/relationships/slide" Target="slides/slide9.xml"/>
<Relationship Id="rId17" Type="http://schemas.openxmlformats.org/officeDocument/2006/relationships/slide" Target="slides/slide10.xml"/>
<Relationship Id="rId18" Type="http://schemas.openxmlformats.org/officeDocument/2006/relationships/slide" Target="slides/slide11.xml"/>
<Relationship Id="rId19" Type="http://schemas.openxmlformats.org/officeDocument/2006/relationships/slide" Target="slides/slide12.xml"/>
<Relationship Id="rId20" Type="http://schemas.openxmlformats.org/officeDocument/2006/relationships/slide" Target="slides/slide13.xml"/>
<Relationship Id="rId21" Type="http://schemas.openxmlformats.org/officeDocument/2006/relationships/slide" Target="slides/slide14.xml"/>
<Relationship Id="rId22" Type="http://schemas.openxmlformats.org/officeDocument/2006/relationships/slide" Target="slides/slide15.xml"/>
<Relationship Id="rId23" Type="http://schemas.openxmlformats.org/officeDocument/2006/relationships/slide" Target="slides/slide16.xml"/>
<Relationship Id="rId24" Type="http://schemas.openxmlformats.org/officeDocument/2006/relationships/slide" Target="slides/slide17.xml"/>
<Relationship Id="rId25" Type="http://schemas.openxmlformats.org/officeDocument/2006/relationships/slide" Target="slides/slide18.xml"/>
<Relationship Id="rId26" Type="http://schemas.openxmlformats.org/officeDocument/2006/relationships/slide" Target="slides/slide19.xml"/>
<Relationship Id="rId27" Type="http://schemas.openxmlformats.org/officeDocument/2006/relationships/slide" Target="slides/slide20.xml"/>
<Relationship Id="rId28" Type="http://schemas.openxmlformats.org/officeDocument/2006/relationships/slide" Target="slides/slide21.xml"/>
<Relationship Id="rId29" Type="http://schemas.openxmlformats.org/officeDocument/2006/relationships/slide" Target="slides/slide22.xml"/>
<Relationship Id="rId30" Type="http://schemas.openxmlformats.org/officeDocument/2006/relationships/slide" Target="slides/slide23.xml"/>
<Relationship Id="rId31" Type="http://schemas.openxmlformats.org/officeDocument/2006/relationships/slide" Target="slides/slide24.xml"/>
<Relationship Id="rId32" Type="http://schemas.openxmlformats.org/officeDocument/2006/relationships/slide" Target="slides/slide25.xml"/>
<Relationship Id="rId33" Type="http://schemas.openxmlformats.org/officeDocument/2006/relationships/slide" Target="slides/slide26.xml"/>
<Relationship Id="rId34" Type="http://schemas.openxmlformats.org/officeDocument/2006/relationships/slide" Target="slides/slide27.xml"/>
<Relationship Id="rId35" Type="http://schemas.openxmlformats.org/officeDocument/2006/relationships/slide" Target="slides/slide28.xml"/>
<Relationship Id="rId36" Type="http://schemas.openxmlformats.org/officeDocument/2006/relationships/slide" Target="slides/slide29.xml"/>
<Relationship Id="rId37" Type="http://schemas.openxmlformats.org/officeDocument/2006/relationships/slide" Target="slides/slide30.xml"/>
<Relationship Id="rId38" Type="http://schemas.openxmlformats.org/officeDocument/2006/relationships/slide" Target="slides/slide31.xml"/>
<Relationship Id="rId39" Type="http://schemas.openxmlformats.org/officeDocument/2006/relationships/slide" Target="slides/slide32.xml"/>
<Relationship Id="rId40" Type="http://schemas.openxmlformats.org/officeDocument/2006/relationships/slide" Target="slides/slide33.xml"/>
<Relationship Id="rId41" Type="http://schemas.openxmlformats.org/officeDocument/2006/relationships/slide" Target="slides/slide34.xml"/>
<Relationship Id="rId42" Type="http://schemas.openxmlformats.org/officeDocument/2006/relationships/slide" Target="slides/slide35.xml"/>
<Relationship Id="rId43" Type="http://schemas.openxmlformats.org/officeDocument/2006/relationships/slide" Target="slides/slide36.xml"/>
<Relationship Id="rId44" Type="http://schemas.openxmlformats.org/officeDocument/2006/relationships/slide" Target="slides/slide37.xml"/>
<Relationship Id="rId45" Type="http://schemas.openxmlformats.org/officeDocument/2006/relationships/slide" Target="slides/slide38.xml"/>
<Relationship Id="rId46" Type="http://schemas.openxmlformats.org/officeDocument/2006/relationships/slide" Target="slides/slide39.xml"/>
<Relationship Id="rId47" Type="http://schemas.openxmlformats.org/officeDocument/2006/relationships/slide" Target="slides/slide40.xml"/>
<Relationship Id="rId48" Type="http://schemas.openxmlformats.org/officeDocument/2006/relationships/slide" Target="slides/slide41.xml"/>
<Relationship Id="rId49" Type="http://schemas.openxmlformats.org/officeDocument/2006/relationships/slide" Target="slides/slide42.xml"/>
<Relationship Id="rId50" Type="http://schemas.openxmlformats.org/officeDocument/2006/relationships/slide" Target="slides/slide43.xml"/>
<Relationship Id="rId51" Type="http://schemas.openxmlformats.org/officeDocument/2006/relationships/slide" Target="slides/slide44.xml"/>
<Relationship Id="rId52" Type="http://schemas.openxmlformats.org/officeDocument/2006/relationships/slide" Target="slides/slide45.xml"/>
<Relationship Id="rId53" Type="http://schemas.openxmlformats.org/officeDocument/2006/relationships/slide" Target="slides/slide46.xml"/>
<Relationship Id="rId54" Type="http://schemas.openxmlformats.org/officeDocument/2006/relationships/slide" Target="slides/slide47.xml"/>
<Relationship Id="rId55" Type="http://schemas.openxmlformats.org/officeDocument/2006/relationships/slide" Target="slides/slide48.xml"/>
<Relationship Id="rId56" Type="http://schemas.openxmlformats.org/officeDocument/2006/relationships/slide" Target="slides/slide49.xml"/>
<Relationship Id="rId57" Type="http://schemas.openxmlformats.org/officeDocument/2006/relationships/slide" Target="slides/slide50.xml"/>
<Relationship Id="rId58" Type="http://schemas.openxmlformats.org/officeDocument/2006/relationships/slide" Target="slides/slide51.xml"/>
</Relationships>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48811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5769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15455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83922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03491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58079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59960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823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1.xml"/>
</Relationships>

</file>

<file path=ppt/slides/_rels/slide10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Relationship Id="rId2" Type="http://schemas.openxmlformats.org/officeDocument/2006/relationships/image" Target="../media/filea3c050bfb360.png"/>
</Relationships>

</file>

<file path=ppt/slides/_rels/slide1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1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a3c059998d0a.jpeg"/>
</Relationships>

</file>

<file path=ppt/slides/_rels/slide1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/Relationships>

</file>

<file path=ppt/slides/_rels/slide1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a3c06ffab97a.png"/>
</Relationships>

</file>

<file path=ppt/slides/_rels/slide1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Relationship Id="rId2" Type="http://schemas.openxmlformats.org/officeDocument/2006/relationships/image" Target="../media/filea3c035a73205.png"/>
</Relationships>

</file>

<file path=ppt/slides/_rels/slide1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17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a3c073c501c7.jpeg"/>
</Relationships>

</file>

<file path=ppt/slides/_rels/slide18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/Relationships>

</file>

<file path=ppt/slides/_rels/slide19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a3c062c48d0d.png"/>
</Relationships>

</file>

<file path=ppt/slides/_rels/slide20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a3c0af7eb32.png"/>
</Relationships>

</file>

<file path=ppt/slides/_rels/slide2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Relationship Id="rId2" Type="http://schemas.openxmlformats.org/officeDocument/2006/relationships/image" Target="../media/filea3c01a72253e.png"/>
</Relationships>

</file>

<file path=ppt/slides/_rels/slide2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2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a3c03beb1702.jpeg"/>
</Relationships>

</file>

<file path=ppt/slides/_rels/slide2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/Relationships>

</file>

<file path=ppt/slides/_rels/slide2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2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a3c04733a309.png"/>
</Relationships>

</file>

<file path=ppt/slides/_rels/slide27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Relationship Id="rId2" Type="http://schemas.openxmlformats.org/officeDocument/2006/relationships/image" Target="../media/filea3c0f14c864.png"/>
</Relationships>

</file>

<file path=ppt/slides/_rels/slide28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29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a3c01d7024f8.jpeg"/>
</Relationships>

</file>

<file path=ppt/slides/_rels/slide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a3c056088323.png"/>
</Relationships>

</file>

<file path=ppt/slides/_rels/slide30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/Relationships>

</file>

<file path=ppt/slides/_rels/slide3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3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a3c02d8b24e1.png"/>
</Relationships>

</file>

<file path=ppt/slides/_rels/slide3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Relationship Id="rId2" Type="http://schemas.openxmlformats.org/officeDocument/2006/relationships/image" Target="../media/filea3c0a224723.png"/>
</Relationships>

</file>

<file path=ppt/slides/_rels/slide3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3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a3c0506c5007.jpeg"/>
</Relationships>

</file>

<file path=ppt/slides/_rels/slide3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/Relationships>

</file>

<file path=ppt/slides/_rels/slide37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38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a3c076fa24d0.png"/>
</Relationships>

</file>

<file path=ppt/slides/_rels/slide39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Relationship Id="rId2" Type="http://schemas.openxmlformats.org/officeDocument/2006/relationships/image" Target="../media/filea3c0208710b6.png"/>
</Relationships>

</file>

<file path=ppt/slides/_rels/slide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40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4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a3c035a2d69.jpeg"/>
</Relationships>

</file>

<file path=ppt/slides/_rels/slide4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/Relationships>

</file>

<file path=ppt/slides/_rels/slide4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4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a3c0155b4a37.png"/>
</Relationships>

</file>

<file path=ppt/slides/_rels/slide4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Relationship Id="rId2" Type="http://schemas.openxmlformats.org/officeDocument/2006/relationships/image" Target="../media/filea3c01c656bd5.png"/>
</Relationships>

</file>

<file path=ppt/slides/_rels/slide4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47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a3c0468a7b83.jpeg"/>
</Relationships>

</file>

<file path=ppt/slides/_rels/slide48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/Relationships>

</file>

<file path=ppt/slides/_rels/slide49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Relationship Id="rId2" Type="http://schemas.openxmlformats.org/officeDocument/2006/relationships/image" Target="../media/filea3c048d99af5.png"/>
</Relationships>

</file>

<file path=ppt/slides/_rels/slide50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a3c02db2f9a3.png"/>
</Relationships>

</file>

<file path=ppt/slides/_rels/slide5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7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a3c0464c7030.jpeg"/>
</Relationships>

</file>

<file path=ppt/slides/_rels/slide8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/Relationships>

</file>

<file path=ppt/slides/_rels/slide9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a3c04459835e.png"/>
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/>
              <a:t>St. Louis Central Corridor West Building Permits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r>
              <a:rPr/>
              <a:t>Monthly Report: March 2021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r>
              <a:rPr/>
              <a:t>Washington University Medical Center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3831336" cy="34107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March 2021 Neighborhood Cost Breakdown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Mean: $87,792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Median: $22,792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Range: $100 - $775,000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Forest Park Southeast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Forest Park Southeast: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20 building permits in March 2021</a:t>
            </a:r>
          </a:p>
          <a:p>
            <a:pPr lvl="1"/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185.71%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March 2020 (7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$87,792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building permit cost in March 2021</a:t>
            </a:r>
          </a:p>
          <a:p>
            <a:pPr lvl="2"/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18.67%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March 2020 ($73,978)</a:t>
            </a:r>
          </a:p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45 total building permits in 2021</a:t>
            </a:r>
          </a:p>
          <a:p>
            <a:pPr lvl="1"/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114.29%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YTD compared to this time in 2020 (21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$91,992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YTD average building permit cost in 2021</a:t>
            </a:r>
          </a:p>
          <a:p>
            <a:pPr lvl="2"/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34.33%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YTD compared to this time in 2020 ($68,482)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Forest Park Southeast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765753"/>
                <a:gridCol w="602520"/>
                <a:gridCol w="959955"/>
              </a:tblGrid>
              <a:tr h="457200">
                <a:tc gridSpan="4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March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March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March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March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$94,400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$472,000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$30,000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$60,000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$94,141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$1,223,835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3"/>
          <p:cNvGraphicFramePr>
            <a:graphicFrameLocks noGrp="true"/>
          </p:cNvGraphicFramePr>
          <p:nvPr/>
        </p:nvGraphicFramePr>
        <p:xfrm rot="0">
          <a:off x="4648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959955"/>
                <a:gridCol w="602520"/>
                <a:gridCol w="1037650"/>
              </a:tblGrid>
              <a:tr h="457200">
                <a:tc gridSpan="4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$54,084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$757,171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$476,584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$5,719,003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$1,090,186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$53,419,090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Neighborhood Summary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Forest Park Southeast Permit Cost Breakdown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3831336" cy="34107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March 2021 Neighborhood Cost Breakdown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Mean: $593,519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Median: $22,000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Range: $2,950 - $5,000,000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Skinker DeBaliviere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Skinker DeBaliviere: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9 building permits in March 2021</a:t>
            </a:r>
          </a:p>
          <a:p>
            <a:pPr lvl="1"/>
            <a:r>
              <a:rPr cap="none" sz="24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-10.00%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March 2020 (10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$593,519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building permit cost in March 2021</a:t>
            </a:r>
          </a:p>
          <a:p>
            <a:pPr lvl="2"/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2622.65%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March 2020 ($21,799)</a:t>
            </a:r>
          </a:p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29 total building permits in 2021</a:t>
            </a:r>
          </a:p>
          <a:p>
            <a:pPr lvl="1"/>
            <a:r>
              <a:rPr cap="none" sz="24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-19.44%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YTD compared to this time in 2020 (36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$208,031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YTD average building permit cost in 2021</a:t>
            </a:r>
          </a:p>
          <a:p>
            <a:pPr lvl="2"/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939.08%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YTD compared to this time in 2020 ($20,021)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Skinker DeBaliviere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843448"/>
                <a:gridCol w="602520"/>
                <a:gridCol w="959955"/>
              </a:tblGrid>
              <a:tr h="457200">
                <a:tc gridSpan="4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March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March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March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March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$593,519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$5,341,670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3"/>
          <p:cNvGraphicFramePr>
            <a:graphicFrameLocks noGrp="true"/>
          </p:cNvGraphicFramePr>
          <p:nvPr/>
        </p:nvGraphicFramePr>
        <p:xfrm rot="0">
          <a:off x="4648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843448"/>
                <a:gridCol w="602520"/>
                <a:gridCol w="959955"/>
              </a:tblGrid>
              <a:tr h="457200">
                <a:tc gridSpan="4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$10,075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$40,300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$414,283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$1,242,849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$138,798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$6,662,307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Neighborhood Summary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Skinker DeBaliviere Individual Permit 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8229600" cy="4525963"/>
        </p:xfrm>
        <a:graphic>
          <a:graphicData uri="http://schemas.openxmlformats.org/drawingml/2006/table">
            <a:tbl>
              <a:tblPr/>
              <a:tblGrid>
                <a:gridCol w="2853272"/>
                <a:gridCol w="951906"/>
                <a:gridCol w="1184649"/>
                <a:gridCol w="1852248"/>
              </a:tblGrid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Owner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New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address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SUMMERS, GREGINALD E &amp; WANDA M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$14,669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6189 WESTMINSTER PL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EXPO AT FOREST PARK LLC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$128,210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5720 DEGIVERVILLE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WINTER GARDEN PRESEVATION LP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$5,000,000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5708 KINGSBURY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BRINKLEY, CYNTHIA J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$12,000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5795 LINDELL BLVD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EXPO AT FOREST PARK LLC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$80,000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5720 DEGIVERVILLE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BONDS, RONALD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$75,000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5818 WESTMINSTER PL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6005 WESTMINSTER LLC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$2,950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6006 WESTMINSTER PL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NACY, JAMES O II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$22,000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5847 WATERMAN BLVD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BENDER, ELIZABETH A &amp;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$6,841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6045 KINGSBURY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St. Louis Neighborhood Spatial Reference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Skinker DeBaliviere Permit Cost Breakdown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3831336" cy="34107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March 2021 Neighborhood Cost Breakdown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Mean: $170,000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Median: $54,000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Range: $16,000 - $440,000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DeBaliviere Place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DeBaliviere Place: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3 building permits in March 2021</a:t>
            </a:r>
          </a:p>
          <a:p>
            <a:pPr lvl="1"/>
            <a:r>
              <a:rPr cap="none" sz="24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-40.00%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March 2020 (5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$170,000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building permit cost in March 2021</a:t>
            </a:r>
          </a:p>
          <a:p>
            <a:pPr lvl="2"/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313.41%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March 2020 ($41,121)</a:t>
            </a:r>
          </a:p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9 total building permits in 2021</a:t>
            </a:r>
          </a:p>
          <a:p>
            <a:pPr lvl="1"/>
            <a:r>
              <a:rPr cap="none" sz="2400" i="0" b="0" u="none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0.00%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YTD compared to this time in 2020 (9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$72,450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YTD average building permit cost in 2021</a:t>
            </a:r>
          </a:p>
          <a:p>
            <a:pPr lvl="2"/>
            <a:r>
              <a:rPr cap="none" sz="20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-96.43%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YTD compared to this time in 2020 ($2,028,178)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DeBaliviere Place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843448"/>
                <a:gridCol w="602520"/>
                <a:gridCol w="843448"/>
              </a:tblGrid>
              <a:tr h="457200">
                <a:tc gridSpan="4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March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March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March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March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$54,000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$54,000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$228,000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$456,000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3"/>
          <p:cNvGraphicFramePr>
            <a:graphicFrameLocks noGrp="true"/>
          </p:cNvGraphicFramePr>
          <p:nvPr/>
        </p:nvGraphicFramePr>
        <p:xfrm rot="0">
          <a:off x="4648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765753"/>
                <a:gridCol w="602520"/>
                <a:gridCol w="959955"/>
              </a:tblGrid>
              <a:tr h="457200">
                <a:tc gridSpan="4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$15,000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$15,000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$54,000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$54,000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$93,457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$2,149,506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Neighborhood Summary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DeBaliviere Place Individual Permit 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8229600" cy="4525963"/>
        </p:xfrm>
        <a:graphic>
          <a:graphicData uri="http://schemas.openxmlformats.org/drawingml/2006/table">
            <a:tbl>
              <a:tblPr/>
              <a:tblGrid>
                <a:gridCol w="3319303"/>
                <a:gridCol w="967459"/>
                <a:gridCol w="1184649"/>
                <a:gridCol w="1565208"/>
              </a:tblGrid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Owner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New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address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HUDSON KILAMANJARO V LLC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$440,000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5655 PERSHING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SEWARD, JERMAL L II &amp; RAHCEL 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$16,000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 KINGSBURY PL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SERVICE EMPLOYEES INTERNATIONAL UNIO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$54,000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5585 PERSHING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DeBaliviere Place Permit Cost Breakdown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3831336" cy="34107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March 2021 Neighborhood Cost Breakdown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Mean: $53,167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Median: $40,000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Range: $4,000 - $120,000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West End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West End: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6 building permits in March 2021</a:t>
            </a:r>
          </a:p>
          <a:p>
            <a:pPr lvl="1"/>
            <a:r>
              <a:rPr cap="none" sz="2400" i="0" b="0" u="none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0.00%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March 2020 (6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$53,167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building permit cost in March 2021</a:t>
            </a:r>
          </a:p>
          <a:p>
            <a:pPr lvl="2"/>
            <a:r>
              <a:rPr cap="none" sz="20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-37.22%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March 2020 ($84,692)</a:t>
            </a:r>
          </a:p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24 total building permits in 2021</a:t>
            </a:r>
          </a:p>
          <a:p>
            <a:pPr lvl="1"/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4.35%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YTD compared to this time in 2020 (23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$74,786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YTD average building permit cost in 2021</a:t>
            </a:r>
          </a:p>
          <a:p>
            <a:pPr lvl="2"/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92.23%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YTD compared to this time in 2020 ($38,904)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West End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Neighborhood Summary: Average Building Permit Cost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765753"/>
                <a:gridCol w="602520"/>
                <a:gridCol w="843448"/>
              </a:tblGrid>
              <a:tr h="457200">
                <a:tc gridSpan="4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March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March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March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March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$20,000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$20,000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$4,000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$4,000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$73,750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$295,000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3"/>
          <p:cNvGraphicFramePr>
            <a:graphicFrameLocks noGrp="true"/>
          </p:cNvGraphicFramePr>
          <p:nvPr/>
        </p:nvGraphicFramePr>
        <p:xfrm rot="0">
          <a:off x="4648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765753"/>
                <a:gridCol w="602520"/>
                <a:gridCol w="959955"/>
              </a:tblGrid>
              <a:tr h="457200">
                <a:tc gridSpan="4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$37,981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$341,830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$12,353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$24,706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$88,855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$3,643,036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Neighborhood Summary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West End Individual Permit 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8229600" cy="4525963"/>
        </p:xfrm>
        <a:graphic>
          <a:graphicData uri="http://schemas.openxmlformats.org/drawingml/2006/table">
            <a:tbl>
              <a:tblPr/>
              <a:tblGrid>
                <a:gridCol w="2651431"/>
                <a:gridCol w="1005931"/>
                <a:gridCol w="1184649"/>
                <a:gridCol w="1937787"/>
              </a:tblGrid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Owner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New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address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BECKEMEYER, BRETT &amp;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$60,000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6040 WEST CABANNE PL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URBAN CORE CONSTRUCTION LLC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$100,000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5835 BARTMER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PACE-DELMAR ASSOCIATES LLC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$4,000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621 N SKINKER BLVD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NGUYEN, DOUG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$120,000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5842 CLEMENS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CABANNE GOODFELLOW LLC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$15,000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5803 CABANNE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TRICE, TESS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$20,000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1125 HODIAMONT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West End Permit Cost Breakdown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3831336" cy="34107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March 2021 Neighborhood Cost Breakdown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Mean: $50,250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Median: $50,250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Range: $500 - $100,000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Academy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Academy: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2 building permits in March 2021</a:t>
            </a:r>
          </a:p>
          <a:p>
            <a:pPr lvl="1"/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100.00%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March 2020 (1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$50,250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building permit cost in March 2021</a:t>
            </a:r>
          </a:p>
          <a:p>
            <a:pPr lvl="2"/>
            <a:r>
              <a:rPr cap="none" sz="20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-40.88%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March 2020 ($85,000)</a:t>
            </a:r>
          </a:p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4 total building permits in 2021</a:t>
            </a:r>
          </a:p>
          <a:p>
            <a:pPr lvl="1"/>
            <a:r>
              <a:rPr cap="none" sz="24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-60.00%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YTD compared to this time in 2020 (10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$29,719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YTD average building permit cost in 2021</a:t>
            </a:r>
          </a:p>
          <a:p>
            <a:pPr lvl="2"/>
            <a:r>
              <a:rPr cap="none" sz="20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-66.03%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YTD compared to this time in 2020 ($87,495)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Academy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843448"/>
                <a:gridCol w="602520"/>
                <a:gridCol w="843448"/>
              </a:tblGrid>
              <a:tr h="457200">
                <a:tc gridSpan="4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March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March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March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March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$100,000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$100,000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3"/>
          <p:cNvGraphicFramePr>
            <a:graphicFrameLocks noGrp="true"/>
          </p:cNvGraphicFramePr>
          <p:nvPr/>
        </p:nvGraphicFramePr>
        <p:xfrm rot="0">
          <a:off x="4648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765753"/>
                <a:gridCol w="602520"/>
                <a:gridCol w="843448"/>
              </a:tblGrid>
              <a:tr h="457200">
                <a:tc gridSpan="4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$7,750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$15,500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$52,750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$105,500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$22,820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$319,474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Neighborhood Summary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Academy Individual Permit 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8229600" cy="4525963"/>
        </p:xfrm>
        <a:graphic>
          <a:graphicData uri="http://schemas.openxmlformats.org/drawingml/2006/table">
            <a:tbl>
              <a:tblPr/>
              <a:tblGrid>
                <a:gridCol w="3124896"/>
                <a:gridCol w="1005931"/>
                <a:gridCol w="1184649"/>
                <a:gridCol w="2256000"/>
              </a:tblGrid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Owner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New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address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SAINT LOUIS LOAN CO LLC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$100,000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1259 N KINGSHIGHWAY BLVD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BENFORD, RAHMINA &amp; ERIC BENFORD SR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5123-25 MINERVA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Academy Permit Cost Breakdown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3831336" cy="34107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March 2021 Neighborhood Cost Breakdown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Mean: $407,321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Median: $1,000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Range: $500 - $2,816,747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Fountain Park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Neighborhood Summary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137160" y="1116874"/>
          <a:ext cx="3657600" cy="2743200"/>
        </p:xfrm>
        <a:graphic>
          <a:graphicData uri="http://schemas.openxmlformats.org/drawingml/2006/table">
            <a:tbl>
              <a:tblPr/>
              <a:tblGrid>
                <a:gridCol w="1650679"/>
                <a:gridCol w="843448"/>
                <a:gridCol w="602520"/>
                <a:gridCol w="1037650"/>
              </a:tblGrid>
              <a:tr h="365760">
                <a:tc gridSpan="4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March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March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March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March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Neighborhood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Academy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$50,250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$100,500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Central West End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$253,529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$12,169,401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DeBaliviere Place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$170,000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$510,000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Forest Park Southeast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$87,792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$1,755,835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Fountain Park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$407,321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$2,851,247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Lewis Place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$1,000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$1,000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Skinker DeBaliviere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$593,519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$5,341,670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Vandeventer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Visitation Park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West End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$53,167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$319,000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4709160" y="1116874"/>
          <a:ext cx="3657600" cy="2743200"/>
        </p:xfrm>
        <a:graphic>
          <a:graphicData uri="http://schemas.openxmlformats.org/drawingml/2006/table">
            <a:tbl>
              <a:tblPr/>
              <a:tblGrid>
                <a:gridCol w="1650679"/>
                <a:gridCol w="843448"/>
                <a:gridCol w="602520"/>
                <a:gridCol w="1115344"/>
              </a:tblGrid>
              <a:tr h="365760">
                <a:tc gridSpan="4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Neighborhood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Academy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$24,471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$440,474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Central West End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$845,137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199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$168,182,216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DeBaliviere Place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$88,740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$2,218,506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Forest Park Southeast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$798,604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75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$59,895,264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Fountain Park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$584,418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$6,428,595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Lewis Place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$9,733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$107,063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Skinker DeBaliviere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$144,463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$7,945,456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Vandeventer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$25,554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$153,323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Visitation Park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$670,091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$2,010,274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West End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$77,107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$4,009,572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Fountain Park: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7 building permits in March 2021</a:t>
            </a:r>
          </a:p>
          <a:p>
            <a:pPr lvl="1"/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600.00%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March 2020 (1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$407,321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building permit cost in March 2021</a:t>
            </a:r>
          </a:p>
          <a:p>
            <a:pPr lvl="2"/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20266.05%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March 2020 ($2,000)</a:t>
            </a:r>
          </a:p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10 total building permits in 2021</a:t>
            </a:r>
          </a:p>
          <a:p>
            <a:pPr lvl="1"/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900.00%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YTD compared to this time in 2020 (1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$639,860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YTD average building permit cost in 2021</a:t>
            </a:r>
          </a:p>
          <a:p>
            <a:pPr lvl="2"/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31892.98%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YTD compared to this time in 2020 ($2,000)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Fountain Park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959955"/>
                <a:gridCol w="602520"/>
                <a:gridCol w="959955"/>
              </a:tblGrid>
              <a:tr h="457200">
                <a:tc gridSpan="4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March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March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March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March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$25,000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$25,000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$2,816,747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$2,816,747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$1,900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$9,500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3"/>
          <p:cNvGraphicFramePr>
            <a:graphicFrameLocks noGrp="true"/>
          </p:cNvGraphicFramePr>
          <p:nvPr/>
        </p:nvGraphicFramePr>
        <p:xfrm rot="0">
          <a:off x="4648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959955"/>
                <a:gridCol w="602520"/>
                <a:gridCol w="959955"/>
              </a:tblGrid>
              <a:tr h="457200">
                <a:tc gridSpan="4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$255,000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$765,000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$1,884,698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$5,654,095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$1,900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$9,500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Neighborhood Summary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Fountain Park Individual Permit 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8229600" cy="4525963"/>
        </p:xfrm>
        <a:graphic>
          <a:graphicData uri="http://schemas.openxmlformats.org/drawingml/2006/table">
            <a:tbl>
              <a:tblPr/>
              <a:tblGrid>
                <a:gridCol w="3381445"/>
                <a:gridCol w="1005931"/>
                <a:gridCol w="1184649"/>
                <a:gridCol w="2256000"/>
              </a:tblGrid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Owner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New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address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LEWIS, DEIDRE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1232-34 N EUCLID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URBAN LEAGUE OF METROPOLITAM ST LOUI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$25,000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1408 N KINGSHIGHWAY BLVD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LRA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$1,000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1129 WALTON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RATERMAN, KATHERINE 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$6,000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1208 N EUCLID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LAUNCHCODE 4811 DELMAR BUILDING OWNE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$2,816,747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4811 DELMAR BLVD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LRA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$1,000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1125 WALTON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LRA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$1,000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1127 WALTON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Fountain Park Permit Cost Breakdown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3831336" cy="34107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March 2021 Neighborhood Cost Breakdown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Mean: $1,000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Median: $1,000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Range: $1,000 - $1,000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Lewis Place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Lewis Place: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 building permits in March 2021</a:t>
            </a:r>
          </a:p>
          <a:p>
            <a:pPr lvl="1"/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Infinite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March 2020 (0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$1,000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building permit cost in March 2021</a:t>
            </a:r>
          </a:p>
          <a:p>
            <a:pPr lvl="2"/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Infinite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March 2020 ($0)</a:t>
            </a:r>
          </a:p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5 total building permits in 2021</a:t>
            </a:r>
          </a:p>
          <a:p>
            <a:pPr lvl="1"/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400.00%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YTD compared to this time in 2020 (1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$14,120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YTD average building permit cost in 2021</a:t>
            </a:r>
          </a:p>
          <a:p>
            <a:pPr lvl="2"/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464.80%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YTD compared to this time in 2020 ($2,500)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Lewis Place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688059"/>
                <a:gridCol w="602520"/>
                <a:gridCol w="688059"/>
              </a:tblGrid>
              <a:tr h="457200">
                <a:tc gridSpan="4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March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March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March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March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$1,000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$1,000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3"/>
          <p:cNvGraphicFramePr>
            <a:graphicFrameLocks noGrp="true"/>
          </p:cNvGraphicFramePr>
          <p:nvPr/>
        </p:nvGraphicFramePr>
        <p:xfrm rot="0">
          <a:off x="4648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765753"/>
                <a:gridCol w="602520"/>
                <a:gridCol w="765753"/>
              </a:tblGrid>
              <a:tr h="457200">
                <a:tc gridSpan="4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$6,000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$6,000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$10,000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$10,000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$10,118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$91,063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Neighborhood Summary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Lewis Place Individual Permit 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8229600" cy="4525963"/>
        </p:xfrm>
        <a:graphic>
          <a:graphicData uri="http://schemas.openxmlformats.org/drawingml/2006/table">
            <a:tbl>
              <a:tblPr/>
              <a:tblGrid>
                <a:gridCol w="1044881"/>
                <a:gridCol w="951906"/>
                <a:gridCol w="1184649"/>
                <a:gridCol w="1937719"/>
              </a:tblGrid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Owner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New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address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LRA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$1,000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4731-33 NEWBERRY TER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3831336" cy="34107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March 2021 Neighborhood Cost Breakdown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Mean: $253,529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Median: $23,500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Range: $2,220 - $8,000,000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Central West End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Lewis Place Permit Cost Breakdown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Additional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/>
              <a:t>Data retreived from https://www.stlouis-mo.gov/data/</a:t>
            </a:r>
          </a:p>
          <a:p>
            <a:r>
              <a:rPr/>
              <a:t>Building permits with a cost of $0 were dropped</a:t>
            </a:r>
          </a:p>
          <a:p>
            <a:r>
              <a:rPr/>
              <a:t>Building permits that were cancelled were dropped</a:t>
            </a:r>
          </a:p>
          <a:p>
            <a:r>
              <a:rPr/>
              <a:t>Infinite change indicates 0 permits in the current or previous time period/comparison month so there was a overall increase or decrease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Central West End: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48 building permits in March 2021</a:t>
            </a:r>
          </a:p>
          <a:p>
            <a:pPr lvl="1"/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4.35%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March 2020 (46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$253,529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building permit cost in March 2021</a:t>
            </a:r>
          </a:p>
          <a:p>
            <a:pPr lvl="2"/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188.32%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March 2020 ($87,934)</a:t>
            </a:r>
          </a:p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99 total building permits in 2021</a:t>
            </a:r>
          </a:p>
          <a:p>
            <a:pPr lvl="1"/>
            <a:r>
              <a:rPr cap="none" sz="24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-11.61%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YTD compared to this time in 2020 (112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$1,284,626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YTD average building permit cost in 2021</a:t>
            </a:r>
          </a:p>
          <a:p>
            <a:pPr lvl="2"/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522.93%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YTD compared to this time in 2020 ($206,224)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Central West End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843448"/>
                <a:gridCol w="602520"/>
                <a:gridCol w="959955"/>
              </a:tblGrid>
              <a:tr h="457200">
                <a:tc gridSpan="4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March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March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March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March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$70,933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$496,529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$165,270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$2,313,784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$346,633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$9,359,088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3"/>
          <p:cNvGraphicFramePr>
            <a:graphicFrameLocks noGrp="true"/>
          </p:cNvGraphicFramePr>
          <p:nvPr/>
        </p:nvGraphicFramePr>
        <p:xfrm rot="0">
          <a:off x="4648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959955"/>
                <a:gridCol w="602520"/>
                <a:gridCol w="1037650"/>
              </a:tblGrid>
              <a:tr h="457200">
                <a:tc gridSpan="4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$1,134,209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$35,160,472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$1,425,479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$84,103,272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$448,793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109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$48,918,472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Neighborhood Summary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Central West End Permit Cost Breakdown</a:t>
            </a: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AMO_UNIQUEIDENTIFIER" val="Empty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Macintosh PowerPoint</Application>
  <PresentationFormat>Présentation à l'écran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mitype="http://purl.org/dc/dcmitype/" xmlns:dcterms="http://purl.org/dc/terms/" xmlns:xsi="http://www.w3.org/2001/XMLSchema-instance">
  <dc:title/>
  <dc:subject/>
  <dc:creator/>
  <cp:keywords/>
  <dc:description/>
  <cp:lastModifiedBy>loganbogenut</cp:lastModifiedBy>
  <cp:revision>3</cp:revision>
  <dcterms:created xsi:type="dcterms:W3CDTF">2017-02-13T16:18:36Z</dcterms:created>
  <dcterms:modified xsi:type="dcterms:W3CDTF">2021-04-07T14:19:33Z</dcterms:modified>
  <cp:category/>
</cp:coreProperties>
</file>